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D80F767-747A-4E1A-9354-743AFC779705}" type="datetimeFigureOut">
              <a:rPr lang="tr-TR" smtClean="0"/>
              <a:t>12.01.2016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143942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80F767-747A-4E1A-9354-743AFC779705}" type="datetimeFigureOut">
              <a:rPr lang="tr-TR" smtClean="0"/>
              <a:t>12.01.2016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717794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80F767-747A-4E1A-9354-743AFC779705}" type="datetimeFigureOut">
              <a:rPr lang="tr-TR" smtClean="0"/>
              <a:t>12.01.2016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147922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80F767-747A-4E1A-9354-743AFC779705}" type="datetimeFigureOut">
              <a:rPr lang="tr-TR" smtClean="0"/>
              <a:t>12.01.2016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216113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D80F767-747A-4E1A-9354-743AFC779705}" type="datetimeFigureOut">
              <a:rPr lang="tr-TR" smtClean="0"/>
              <a:t>12.01.2016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378883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D80F767-747A-4E1A-9354-743AFC779705}" type="datetimeFigureOut">
              <a:rPr lang="tr-TR" smtClean="0"/>
              <a:t>12.01.2016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344489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D80F767-747A-4E1A-9354-743AFC779705}" type="datetimeFigureOut">
              <a:rPr lang="tr-TR" smtClean="0"/>
              <a:t>12.01.2016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342956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D80F767-747A-4E1A-9354-743AFC779705}" type="datetimeFigureOut">
              <a:rPr lang="tr-TR" smtClean="0"/>
              <a:t>12.01.2016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72989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D80F767-747A-4E1A-9354-743AFC779705}" type="datetimeFigureOut">
              <a:rPr lang="tr-TR" smtClean="0"/>
              <a:t>12.01.2016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337081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D80F767-747A-4E1A-9354-743AFC779705}" type="datetimeFigureOut">
              <a:rPr lang="tr-TR" smtClean="0"/>
              <a:t>12.01.2016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397561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D80F767-747A-4E1A-9354-743AFC779705}" type="datetimeFigureOut">
              <a:rPr lang="tr-TR" smtClean="0"/>
              <a:t>12.01.2016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365E0D-390E-414A-8546-4689F46C2631}" type="slidenum">
              <a:rPr lang="tr-TR" smtClean="0"/>
              <a:t>‹#›</a:t>
            </a:fld>
            <a:endParaRPr lang="tr-TR"/>
          </a:p>
        </p:txBody>
      </p:sp>
    </p:spTree>
    <p:extLst>
      <p:ext uri="{BB962C8B-B14F-4D97-AF65-F5344CB8AC3E}">
        <p14:creationId xmlns:p14="http://schemas.microsoft.com/office/powerpoint/2010/main" val="265734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0F767-747A-4E1A-9354-743AFC779705}" type="datetimeFigureOut">
              <a:rPr lang="tr-TR" smtClean="0"/>
              <a:t>12.01.2016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65E0D-390E-414A-8546-4689F46C2631}" type="slidenum">
              <a:rPr lang="tr-TR" smtClean="0"/>
              <a:t>‹#›</a:t>
            </a:fld>
            <a:endParaRPr lang="tr-TR"/>
          </a:p>
        </p:txBody>
      </p:sp>
    </p:spTree>
    <p:extLst>
      <p:ext uri="{BB962C8B-B14F-4D97-AF65-F5344CB8AC3E}">
        <p14:creationId xmlns:p14="http://schemas.microsoft.com/office/powerpoint/2010/main" val="40078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04967"/>
            <a:ext cx="9144000" cy="1446663"/>
          </a:xfrm>
        </p:spPr>
        <p:txBody>
          <a:bodyPr>
            <a:normAutofit fontScale="90000"/>
          </a:bodyPr>
          <a:lstStyle/>
          <a:p>
            <a:r>
              <a:rPr lang="tr-TR" b="1" dirty="0" smtClean="0">
                <a:solidFill>
                  <a:srgbClr val="FF0000"/>
                </a:solidFill>
              </a:rPr>
              <a:t>Domuz Gribi Belirtileri ve Tanısı</a:t>
            </a:r>
            <a:endParaRPr lang="tr-TR" b="1" dirty="0">
              <a:solidFill>
                <a:srgbClr val="FF0000"/>
              </a:solidFill>
            </a:endParaRPr>
          </a:p>
        </p:txBody>
      </p:sp>
      <p:sp>
        <p:nvSpPr>
          <p:cNvPr id="3" name="Alt Başlık 2"/>
          <p:cNvSpPr>
            <a:spLocks noGrp="1"/>
          </p:cNvSpPr>
          <p:nvPr>
            <p:ph type="subTitle" idx="1"/>
          </p:nvPr>
        </p:nvSpPr>
        <p:spPr>
          <a:xfrm>
            <a:off x="1524000" y="1951629"/>
            <a:ext cx="9144000" cy="4271749"/>
          </a:xfrm>
        </p:spPr>
        <p:txBody>
          <a:bodyPr>
            <a:normAutofit/>
          </a:bodyPr>
          <a:lstStyle/>
          <a:p>
            <a:pPr algn="l"/>
            <a:r>
              <a:rPr lang="tr-TR" dirty="0"/>
              <a:t/>
            </a:r>
            <a:br>
              <a:rPr lang="tr-TR" dirty="0"/>
            </a:br>
            <a:r>
              <a:rPr lang="tr-TR" sz="2800" dirty="0">
                <a:solidFill>
                  <a:srgbClr val="0070C0"/>
                </a:solidFill>
              </a:rPr>
              <a:t>Domuz gribi nedir?</a:t>
            </a:r>
            <a:r>
              <a:rPr lang="tr-TR" sz="2800" dirty="0"/>
              <a:t/>
            </a:r>
            <a:br>
              <a:rPr lang="tr-TR" sz="2800" dirty="0"/>
            </a:br>
            <a:r>
              <a:rPr lang="tr-TR" sz="2800" dirty="0"/>
              <a:t/>
            </a:r>
            <a:br>
              <a:rPr lang="tr-TR" sz="2800" dirty="0"/>
            </a:br>
            <a:r>
              <a:rPr lang="tr-TR" sz="2800" dirty="0"/>
              <a:t>Domuz gribi, A(H1N1) tipi virüsten kaynaklanan, </a:t>
            </a:r>
            <a:r>
              <a:rPr lang="tr-TR" sz="2800" dirty="0">
                <a:solidFill>
                  <a:srgbClr val="FF0000"/>
                </a:solidFill>
              </a:rPr>
              <a:t>insanlarda hastalığa yol açan </a:t>
            </a:r>
            <a:r>
              <a:rPr lang="tr-TR" sz="2800" dirty="0" err="1">
                <a:solidFill>
                  <a:srgbClr val="FF0000"/>
                </a:solidFill>
              </a:rPr>
              <a:t>viral</a:t>
            </a:r>
            <a:r>
              <a:rPr lang="tr-TR" sz="2800" dirty="0">
                <a:solidFill>
                  <a:srgbClr val="FF0000"/>
                </a:solidFill>
              </a:rPr>
              <a:t> </a:t>
            </a:r>
            <a:r>
              <a:rPr lang="tr-TR" sz="2800" dirty="0"/>
              <a:t>bir hastalıktır. Hastalık ilk kez Meksika ve ABD'de görülmüş ve daha sonra birçok ülkeye yayılmıştır. Bu virüse " domuz gribi" denmesinin sebebi, domuzlar arasında görülen grip virüslerine çok benzediğinin gösterilmiş olmasıdır. Bu yeni virüs insan, domuz ve kuş virüslerinin bir karışımıdır.</a:t>
            </a:r>
            <a:br>
              <a:rPr lang="tr-TR" sz="2800" dirty="0"/>
            </a:br>
            <a:endParaRPr lang="tr-TR" sz="2800" dirty="0"/>
          </a:p>
        </p:txBody>
      </p:sp>
    </p:spTree>
    <p:extLst>
      <p:ext uri="{BB962C8B-B14F-4D97-AF65-F5344CB8AC3E}">
        <p14:creationId xmlns:p14="http://schemas.microsoft.com/office/powerpoint/2010/main" val="510902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871579" cy="6144857"/>
          </a:xfrm>
        </p:spPr>
        <p:txBody>
          <a:bodyPr/>
          <a:lstStyle/>
          <a:p>
            <a:r>
              <a:rPr lang="tr-TR" dirty="0">
                <a:solidFill>
                  <a:srgbClr val="FF0000"/>
                </a:solidFill>
              </a:rPr>
              <a:t>Erişkinlerde</a:t>
            </a:r>
            <a:r>
              <a:rPr lang="tr-TR" dirty="0">
                <a:solidFill>
                  <a:srgbClr val="00B0F0"/>
                </a:solidFill>
              </a:rPr>
              <a:t> acil müdahale gerektiren belirtiler nelerdir</a:t>
            </a:r>
            <a:r>
              <a:rPr lang="tr-TR" dirty="0"/>
              <a:t>?</a:t>
            </a:r>
            <a:br>
              <a:rPr lang="tr-TR" dirty="0"/>
            </a:br>
            <a:r>
              <a:rPr lang="tr-TR" dirty="0"/>
              <a:t/>
            </a:r>
            <a:br>
              <a:rPr lang="tr-TR" dirty="0"/>
            </a:br>
            <a:r>
              <a:rPr lang="tr-TR" dirty="0" smtClean="0"/>
              <a:t>-</a:t>
            </a:r>
            <a:r>
              <a:rPr lang="tr-TR" dirty="0" smtClean="0">
                <a:solidFill>
                  <a:srgbClr val="FF0000"/>
                </a:solidFill>
              </a:rPr>
              <a:t>Zor </a:t>
            </a:r>
            <a:r>
              <a:rPr lang="tr-TR" dirty="0">
                <a:solidFill>
                  <a:srgbClr val="FF0000"/>
                </a:solidFill>
              </a:rPr>
              <a:t>nefes almak veya nefes darlığı</a:t>
            </a:r>
            <a:br>
              <a:rPr lang="tr-TR" dirty="0">
                <a:solidFill>
                  <a:srgbClr val="FF0000"/>
                </a:solidFill>
              </a:rPr>
            </a:br>
            <a:r>
              <a:rPr lang="tr-TR" dirty="0" smtClean="0">
                <a:solidFill>
                  <a:srgbClr val="FF0000"/>
                </a:solidFill>
              </a:rPr>
              <a:t>-Bilinç </a:t>
            </a:r>
            <a:r>
              <a:rPr lang="tr-TR" dirty="0">
                <a:solidFill>
                  <a:srgbClr val="FF0000"/>
                </a:solidFill>
              </a:rPr>
              <a:t>bulanıklığı</a:t>
            </a:r>
            <a:br>
              <a:rPr lang="tr-TR" dirty="0">
                <a:solidFill>
                  <a:srgbClr val="FF0000"/>
                </a:solidFill>
              </a:rPr>
            </a:br>
            <a:r>
              <a:rPr lang="tr-TR" dirty="0" smtClean="0">
                <a:solidFill>
                  <a:srgbClr val="FF0000"/>
                </a:solidFill>
              </a:rPr>
              <a:t>-Sık </a:t>
            </a:r>
            <a:r>
              <a:rPr lang="tr-TR" dirty="0">
                <a:solidFill>
                  <a:srgbClr val="FF0000"/>
                </a:solidFill>
              </a:rPr>
              <a:t>ve uzun süreli kusma</a:t>
            </a:r>
            <a:r>
              <a:rPr lang="tr-TR" dirty="0"/>
              <a:t/>
            </a:r>
            <a:br>
              <a:rPr lang="tr-TR" dirty="0"/>
            </a:br>
            <a:endParaRPr lang="tr-TR" dirty="0"/>
          </a:p>
        </p:txBody>
      </p:sp>
    </p:spTree>
    <p:extLst>
      <p:ext uri="{BB962C8B-B14F-4D97-AF65-F5344CB8AC3E}">
        <p14:creationId xmlns:p14="http://schemas.microsoft.com/office/powerpoint/2010/main" val="23900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898875" cy="6199448"/>
          </a:xfrm>
        </p:spPr>
        <p:txBody>
          <a:bodyPr/>
          <a:lstStyle/>
          <a:p>
            <a:r>
              <a:rPr lang="tr-TR" dirty="0">
                <a:solidFill>
                  <a:srgbClr val="FF0000"/>
                </a:solidFill>
              </a:rPr>
              <a:t>Çocuklarda </a:t>
            </a:r>
            <a:r>
              <a:rPr lang="tr-TR" dirty="0">
                <a:solidFill>
                  <a:srgbClr val="00B0F0"/>
                </a:solidFill>
              </a:rPr>
              <a:t>acil müdahale gerektiren belirtiler nelerdir?</a:t>
            </a:r>
            <a:br>
              <a:rPr lang="tr-TR" dirty="0">
                <a:solidFill>
                  <a:srgbClr val="00B0F0"/>
                </a:solidFill>
              </a:rPr>
            </a:br>
            <a:r>
              <a:rPr lang="tr-TR" dirty="0"/>
              <a:t/>
            </a:r>
            <a:br>
              <a:rPr lang="tr-TR" dirty="0"/>
            </a:br>
            <a:r>
              <a:rPr lang="tr-TR" dirty="0" smtClean="0">
                <a:solidFill>
                  <a:srgbClr val="FF0000"/>
                </a:solidFill>
              </a:rPr>
              <a:t>-Hızlı </a:t>
            </a:r>
            <a:r>
              <a:rPr lang="tr-TR" dirty="0">
                <a:solidFill>
                  <a:srgbClr val="FF0000"/>
                </a:solidFill>
              </a:rPr>
              <a:t>veya zor nefes alma</a:t>
            </a:r>
            <a:br>
              <a:rPr lang="tr-TR" dirty="0">
                <a:solidFill>
                  <a:srgbClr val="FF0000"/>
                </a:solidFill>
              </a:rPr>
            </a:br>
            <a:r>
              <a:rPr lang="tr-TR" dirty="0" smtClean="0">
                <a:solidFill>
                  <a:srgbClr val="FF0000"/>
                </a:solidFill>
              </a:rPr>
              <a:t>-Vücutta </a:t>
            </a:r>
            <a:r>
              <a:rPr lang="tr-TR" dirty="0">
                <a:solidFill>
                  <a:srgbClr val="FF0000"/>
                </a:solidFill>
              </a:rPr>
              <a:t>solgunluk ya da morarma</a:t>
            </a:r>
            <a:br>
              <a:rPr lang="tr-TR" dirty="0">
                <a:solidFill>
                  <a:srgbClr val="FF0000"/>
                </a:solidFill>
              </a:rPr>
            </a:br>
            <a:r>
              <a:rPr lang="tr-TR" dirty="0" smtClean="0">
                <a:solidFill>
                  <a:srgbClr val="FF0000"/>
                </a:solidFill>
              </a:rPr>
              <a:t>-Beslenememe</a:t>
            </a:r>
            <a:r>
              <a:rPr lang="tr-TR" dirty="0">
                <a:solidFill>
                  <a:srgbClr val="FF0000"/>
                </a:solidFill>
              </a:rPr>
              <a:t/>
            </a:r>
            <a:br>
              <a:rPr lang="tr-TR" dirty="0">
                <a:solidFill>
                  <a:srgbClr val="FF0000"/>
                </a:solidFill>
              </a:rPr>
            </a:br>
            <a:r>
              <a:rPr lang="tr-TR" dirty="0" smtClean="0">
                <a:solidFill>
                  <a:srgbClr val="FF0000"/>
                </a:solidFill>
              </a:rPr>
              <a:t>-Uyarılara </a:t>
            </a:r>
            <a:r>
              <a:rPr lang="tr-TR" dirty="0">
                <a:solidFill>
                  <a:srgbClr val="FF0000"/>
                </a:solidFill>
              </a:rPr>
              <a:t>cevapta azalma ve uykuya meyil</a:t>
            </a:r>
            <a:br>
              <a:rPr lang="tr-TR" dirty="0">
                <a:solidFill>
                  <a:srgbClr val="FF0000"/>
                </a:solidFill>
              </a:rPr>
            </a:br>
            <a:r>
              <a:rPr lang="tr-TR" dirty="0" smtClean="0">
                <a:solidFill>
                  <a:srgbClr val="FF0000"/>
                </a:solidFill>
              </a:rPr>
              <a:t>-Huzursuzluk</a:t>
            </a:r>
            <a:r>
              <a:rPr lang="tr-TR" dirty="0">
                <a:solidFill>
                  <a:srgbClr val="FF0000"/>
                </a:solidFill>
              </a:rPr>
              <a:t/>
            </a:r>
            <a:br>
              <a:rPr lang="tr-TR" dirty="0">
                <a:solidFill>
                  <a:srgbClr val="FF0000"/>
                </a:solidFill>
              </a:rPr>
            </a:br>
            <a:r>
              <a:rPr lang="tr-TR" dirty="0" smtClean="0">
                <a:solidFill>
                  <a:srgbClr val="FF0000"/>
                </a:solidFill>
              </a:rPr>
              <a:t>-Ateşle </a:t>
            </a:r>
            <a:r>
              <a:rPr lang="tr-TR" dirty="0">
                <a:solidFill>
                  <a:srgbClr val="FF0000"/>
                </a:solidFill>
              </a:rPr>
              <a:t>beraber döküntü görülmesi</a:t>
            </a:r>
            <a:r>
              <a:rPr lang="tr-TR" dirty="0"/>
              <a:t/>
            </a:r>
            <a:br>
              <a:rPr lang="tr-TR" dirty="0"/>
            </a:br>
            <a:endParaRPr lang="tr-TR" dirty="0"/>
          </a:p>
        </p:txBody>
      </p:sp>
    </p:spTree>
    <p:extLst>
      <p:ext uri="{BB962C8B-B14F-4D97-AF65-F5344CB8AC3E}">
        <p14:creationId xmlns:p14="http://schemas.microsoft.com/office/powerpoint/2010/main" val="173530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9182"/>
            <a:ext cx="10515600" cy="6632811"/>
          </a:xfrm>
        </p:spPr>
        <p:txBody>
          <a:bodyPr>
            <a:normAutofit fontScale="90000"/>
          </a:bodyPr>
          <a:lstStyle/>
          <a:p>
            <a:r>
              <a:rPr lang="tr-TR" dirty="0">
                <a:solidFill>
                  <a:srgbClr val="00B0F0"/>
                </a:solidFill>
              </a:rPr>
              <a:t>Domuz gribinden kendimi nasıl koruyabilirim?</a:t>
            </a:r>
            <a:r>
              <a:rPr lang="tr-TR" dirty="0"/>
              <a:t/>
            </a:r>
            <a:br>
              <a:rPr lang="tr-TR" dirty="0"/>
            </a:br>
            <a:r>
              <a:rPr lang="tr-TR" dirty="0"/>
              <a:t/>
            </a:r>
            <a:br>
              <a:rPr lang="tr-TR" dirty="0"/>
            </a:br>
            <a:r>
              <a:rPr lang="tr-TR" dirty="0"/>
              <a:t/>
            </a:r>
            <a:br>
              <a:rPr lang="tr-TR" dirty="0"/>
            </a:br>
            <a:r>
              <a:rPr lang="tr-TR" dirty="0" smtClean="0"/>
              <a:t>-Öksürme </a:t>
            </a:r>
            <a:r>
              <a:rPr lang="tr-TR" dirty="0"/>
              <a:t>ve hapşırma sırasında ağzınızı ve burnunuzu </a:t>
            </a:r>
            <a:r>
              <a:rPr lang="tr-TR" dirty="0">
                <a:solidFill>
                  <a:srgbClr val="FF0000"/>
                </a:solidFill>
              </a:rPr>
              <a:t>bir mendil ile kapatınız</a:t>
            </a:r>
            <a:r>
              <a:rPr lang="tr-TR" dirty="0"/>
              <a:t>. Mendilinizi kullandıktan sonra çöp sepetine atınız</a:t>
            </a:r>
            <a:r>
              <a:rPr lang="tr-TR" dirty="0" smtClean="0"/>
              <a:t>.</a:t>
            </a:r>
            <a:br>
              <a:rPr lang="tr-TR" dirty="0" smtClean="0"/>
            </a:br>
            <a:r>
              <a:rPr lang="tr-TR" dirty="0"/>
              <a:t/>
            </a:r>
            <a:br>
              <a:rPr lang="tr-TR" dirty="0"/>
            </a:br>
            <a:r>
              <a:rPr lang="tr-TR" dirty="0" smtClean="0"/>
              <a:t>-Öksürdükten </a:t>
            </a:r>
            <a:r>
              <a:rPr lang="tr-TR" dirty="0"/>
              <a:t>ve hapşırdıktan sonra ellerinizi </a:t>
            </a:r>
            <a:r>
              <a:rPr lang="tr-TR" dirty="0">
                <a:solidFill>
                  <a:srgbClr val="FF0000"/>
                </a:solidFill>
              </a:rPr>
              <a:t>bol sabun ve suyla yıkayınız</a:t>
            </a:r>
            <a:r>
              <a:rPr lang="tr-TR" dirty="0"/>
              <a:t>. Alkol içeren el yıkama antiseptikleri de etkilidir.</a:t>
            </a:r>
            <a:br>
              <a:rPr lang="tr-TR" dirty="0"/>
            </a:br>
            <a:r>
              <a:rPr lang="tr-TR" dirty="0"/>
              <a:t/>
            </a:r>
            <a:br>
              <a:rPr lang="tr-TR" dirty="0"/>
            </a:br>
            <a:endParaRPr lang="tr-TR" dirty="0"/>
          </a:p>
        </p:txBody>
      </p:sp>
    </p:spTree>
    <p:extLst>
      <p:ext uri="{BB962C8B-B14F-4D97-AF65-F5344CB8AC3E}">
        <p14:creationId xmlns:p14="http://schemas.microsoft.com/office/powerpoint/2010/main" val="3262205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240391"/>
          </a:xfrm>
        </p:spPr>
        <p:txBody>
          <a:bodyPr/>
          <a:lstStyle/>
          <a:p>
            <a:r>
              <a:rPr lang="tr-TR" dirty="0" smtClean="0"/>
              <a:t>-Kirli </a:t>
            </a:r>
            <a:r>
              <a:rPr lang="tr-TR" dirty="0"/>
              <a:t>ellerinizle gözlerinize, burnunuza ve ağzınıza </a:t>
            </a:r>
            <a:r>
              <a:rPr lang="tr-TR" dirty="0">
                <a:solidFill>
                  <a:srgbClr val="FF0000"/>
                </a:solidFill>
              </a:rPr>
              <a:t>dokunmayınız</a:t>
            </a:r>
            <a:r>
              <a:rPr lang="tr-TR" dirty="0"/>
              <a:t>.</a:t>
            </a:r>
            <a:br>
              <a:rPr lang="tr-TR" dirty="0"/>
            </a:br>
            <a:r>
              <a:rPr lang="tr-TR" dirty="0" smtClean="0"/>
              <a:t>-Domuz </a:t>
            </a:r>
            <a:r>
              <a:rPr lang="tr-TR" dirty="0"/>
              <a:t>gribine yakalanırsanız, belirtilerin başlamasından 7 gün sonrasına ya da belirtilerinizin tamamen </a:t>
            </a:r>
            <a:r>
              <a:rPr lang="tr-TR" dirty="0">
                <a:solidFill>
                  <a:srgbClr val="FF0000"/>
                </a:solidFill>
              </a:rPr>
              <a:t>geçmesinden bir gün sonrasına kadar evde istirahat ediniz</a:t>
            </a:r>
            <a:r>
              <a:rPr lang="tr-TR" dirty="0"/>
              <a:t>.</a:t>
            </a:r>
            <a:br>
              <a:rPr lang="tr-TR" dirty="0"/>
            </a:br>
            <a:r>
              <a:rPr lang="tr-TR" dirty="0" smtClean="0"/>
              <a:t>-Hastalığın </a:t>
            </a:r>
            <a:r>
              <a:rPr lang="tr-TR" dirty="0"/>
              <a:t>bulaşmaması için çevrenizdeki kişilerden </a:t>
            </a:r>
            <a:r>
              <a:rPr lang="tr-TR" dirty="0">
                <a:solidFill>
                  <a:srgbClr val="FF0000"/>
                </a:solidFill>
              </a:rPr>
              <a:t>uzak durunuz</a:t>
            </a:r>
            <a:r>
              <a:rPr lang="tr-TR" dirty="0"/>
              <a:t>.</a:t>
            </a:r>
            <a:br>
              <a:rPr lang="tr-TR" dirty="0"/>
            </a:br>
            <a:r>
              <a:rPr lang="tr-TR" dirty="0" smtClean="0"/>
              <a:t>-Bulunduğunuz </a:t>
            </a:r>
            <a:r>
              <a:rPr lang="tr-TR" dirty="0">
                <a:solidFill>
                  <a:srgbClr val="FF0000"/>
                </a:solidFill>
              </a:rPr>
              <a:t>mekanı sık sık havalandırınız</a:t>
            </a:r>
            <a:r>
              <a:rPr lang="tr-TR" dirty="0"/>
              <a:t>.</a:t>
            </a:r>
          </a:p>
        </p:txBody>
      </p:sp>
    </p:spTree>
    <p:extLst>
      <p:ext uri="{BB962C8B-B14F-4D97-AF65-F5344CB8AC3E}">
        <p14:creationId xmlns:p14="http://schemas.microsoft.com/office/powerpoint/2010/main" val="344586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749072"/>
          </a:xfrm>
        </p:spPr>
        <p:txBody>
          <a:bodyPr/>
          <a:lstStyle/>
          <a:p>
            <a:r>
              <a:rPr lang="tr-TR" dirty="0" smtClean="0">
                <a:solidFill>
                  <a:srgbClr val="00B0F0"/>
                </a:solidFill>
              </a:rPr>
              <a:t>Domuz </a:t>
            </a:r>
            <a:r>
              <a:rPr lang="tr-TR" dirty="0">
                <a:solidFill>
                  <a:srgbClr val="00B0F0"/>
                </a:solidFill>
              </a:rPr>
              <a:t>gribi (A/H1N1) virüsü bulaşıcı mıdır?</a:t>
            </a:r>
            <a:r>
              <a:rPr lang="tr-TR" dirty="0"/>
              <a:t/>
            </a:r>
            <a:br>
              <a:rPr lang="tr-TR" dirty="0"/>
            </a:br>
            <a:r>
              <a:rPr lang="tr-TR" dirty="0"/>
              <a:t/>
            </a:r>
            <a:br>
              <a:rPr lang="tr-TR" dirty="0"/>
            </a:br>
            <a:r>
              <a:rPr lang="tr-TR" dirty="0"/>
              <a:t>Domuz gribi A(H1N1) virüsü</a:t>
            </a:r>
            <a:r>
              <a:rPr lang="tr-TR" dirty="0">
                <a:solidFill>
                  <a:srgbClr val="FF0000"/>
                </a:solidFill>
              </a:rPr>
              <a:t> bulaşıcıdır </a:t>
            </a:r>
            <a:r>
              <a:rPr lang="tr-TR" dirty="0"/>
              <a:t>ve insandan insana geçmektedir.</a:t>
            </a:r>
          </a:p>
        </p:txBody>
      </p:sp>
    </p:spTree>
    <p:extLst>
      <p:ext uri="{BB962C8B-B14F-4D97-AF65-F5344CB8AC3E}">
        <p14:creationId xmlns:p14="http://schemas.microsoft.com/office/powerpoint/2010/main" val="3505027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912522" cy="6062971"/>
          </a:xfrm>
        </p:spPr>
        <p:txBody>
          <a:bodyPr>
            <a:normAutofit fontScale="90000"/>
          </a:bodyPr>
          <a:lstStyle/>
          <a:p>
            <a:r>
              <a:rPr lang="tr-TR" dirty="0">
                <a:solidFill>
                  <a:srgbClr val="00B0F0"/>
                </a:solidFill>
              </a:rPr>
              <a:t>Domuz gribi (A/H1N1) nasıl bulaşmaktadır?</a:t>
            </a:r>
            <a:br>
              <a:rPr lang="tr-TR" dirty="0">
                <a:solidFill>
                  <a:srgbClr val="00B0F0"/>
                </a:solidFill>
              </a:rPr>
            </a:br>
            <a:r>
              <a:rPr lang="tr-TR" dirty="0"/>
              <a:t/>
            </a:r>
            <a:br>
              <a:rPr lang="tr-TR" dirty="0"/>
            </a:br>
            <a:r>
              <a:rPr lang="tr-TR" dirty="0"/>
              <a:t>Domuz gribinin de yine </a:t>
            </a:r>
            <a:r>
              <a:rPr lang="tr-TR" dirty="0">
                <a:solidFill>
                  <a:srgbClr val="FF0000"/>
                </a:solidFill>
              </a:rPr>
              <a:t>mevsimsel griple aynı şekilde yayıldığı </a:t>
            </a:r>
            <a:r>
              <a:rPr lang="tr-TR" dirty="0"/>
              <a:t>düşünülmektedir. Grip virüsleri insandan insana </a:t>
            </a:r>
            <a:r>
              <a:rPr lang="tr-TR" dirty="0">
                <a:solidFill>
                  <a:srgbClr val="FF0000"/>
                </a:solidFill>
              </a:rPr>
              <a:t>öksürük ve hapşırma yoluyla bulaşmaktadır.</a:t>
            </a:r>
            <a:r>
              <a:rPr lang="tr-TR" dirty="0"/>
              <a:t> Grip virüsü bulaşan bir </a:t>
            </a:r>
            <a:r>
              <a:rPr lang="tr-TR" dirty="0">
                <a:solidFill>
                  <a:srgbClr val="FF0000"/>
                </a:solidFill>
              </a:rPr>
              <a:t>yere dokunulduktan </a:t>
            </a:r>
            <a:r>
              <a:rPr lang="tr-TR" dirty="0"/>
              <a:t>sonra, eller ağız ya da buruna götürüldüğünde de hastalık bulaşabilir. </a:t>
            </a:r>
            <a:r>
              <a:rPr lang="tr-TR" dirty="0">
                <a:solidFill>
                  <a:srgbClr val="FF0000"/>
                </a:solidFill>
              </a:rPr>
              <a:t>İçme, kullanma ve havuz </a:t>
            </a:r>
            <a:r>
              <a:rPr lang="tr-TR" dirty="0"/>
              <a:t>sularıyla </a:t>
            </a:r>
            <a:r>
              <a:rPr lang="tr-TR" dirty="0" smtClean="0"/>
              <a:t>bulaşma gösterilmemiştir</a:t>
            </a:r>
            <a:r>
              <a:rPr lang="tr-TR" dirty="0"/>
              <a:t>.</a:t>
            </a:r>
          </a:p>
        </p:txBody>
      </p:sp>
    </p:spTree>
    <p:extLst>
      <p:ext uri="{BB962C8B-B14F-4D97-AF65-F5344CB8AC3E}">
        <p14:creationId xmlns:p14="http://schemas.microsoft.com/office/powerpoint/2010/main" val="4143241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163774"/>
            <a:ext cx="11089943" cy="6694226"/>
          </a:xfrm>
        </p:spPr>
        <p:txBody>
          <a:bodyPr>
            <a:normAutofit fontScale="90000"/>
          </a:bodyPr>
          <a:lstStyle/>
          <a:p>
            <a:r>
              <a:rPr lang="tr-TR" dirty="0">
                <a:solidFill>
                  <a:srgbClr val="00B0F0"/>
                </a:solidFill>
              </a:rPr>
              <a:t>Domuz gribinin (A/H1N1) belirtileri nelerdir</a:t>
            </a:r>
            <a:r>
              <a:rPr lang="tr-TR" dirty="0" smtClean="0">
                <a:solidFill>
                  <a:srgbClr val="00B0F0"/>
                </a:solidFill>
              </a:rPr>
              <a:t>?</a:t>
            </a:r>
            <a:r>
              <a:rPr lang="tr-TR" dirty="0"/>
              <a:t/>
            </a:r>
            <a:br>
              <a:rPr lang="tr-TR" dirty="0"/>
            </a:br>
            <a:r>
              <a:rPr lang="tr-TR" sz="3600" dirty="0"/>
              <a:t>Domuz gribinin belirtileri, insanlarda görülen grip belirtilerine benzerdir. Bunlar</a:t>
            </a:r>
            <a:r>
              <a:rPr lang="tr-TR" sz="3600" dirty="0" smtClean="0"/>
              <a:t>:</a:t>
            </a:r>
            <a:r>
              <a:rPr lang="tr-TR" dirty="0"/>
              <a:t/>
            </a:r>
            <a:br>
              <a:rPr lang="tr-TR" dirty="0"/>
            </a:br>
            <a:r>
              <a:rPr lang="tr-TR" dirty="0" smtClean="0">
                <a:solidFill>
                  <a:srgbClr val="FF0000"/>
                </a:solidFill>
              </a:rPr>
              <a:t>*Ateş,</a:t>
            </a:r>
            <a:r>
              <a:rPr lang="tr-TR" dirty="0">
                <a:solidFill>
                  <a:srgbClr val="FF0000"/>
                </a:solidFill>
              </a:rPr>
              <a:t/>
            </a:r>
            <a:br>
              <a:rPr lang="tr-TR" dirty="0">
                <a:solidFill>
                  <a:srgbClr val="FF0000"/>
                </a:solidFill>
              </a:rPr>
            </a:br>
            <a:r>
              <a:rPr lang="tr-TR" dirty="0" smtClean="0">
                <a:solidFill>
                  <a:srgbClr val="FF0000"/>
                </a:solidFill>
              </a:rPr>
              <a:t>*Öksürük</a:t>
            </a:r>
            <a:r>
              <a:rPr lang="tr-TR" dirty="0">
                <a:solidFill>
                  <a:srgbClr val="FF0000"/>
                </a:solidFill>
              </a:rPr>
              <a:t>,</a:t>
            </a:r>
            <a:br>
              <a:rPr lang="tr-TR" dirty="0">
                <a:solidFill>
                  <a:srgbClr val="FF0000"/>
                </a:solidFill>
              </a:rPr>
            </a:br>
            <a:r>
              <a:rPr lang="tr-TR" dirty="0" smtClean="0">
                <a:solidFill>
                  <a:srgbClr val="FF0000"/>
                </a:solidFill>
              </a:rPr>
              <a:t>*Boğaz </a:t>
            </a:r>
            <a:r>
              <a:rPr lang="tr-TR" dirty="0">
                <a:solidFill>
                  <a:srgbClr val="FF0000"/>
                </a:solidFill>
              </a:rPr>
              <a:t>ağrısı,</a:t>
            </a:r>
            <a:br>
              <a:rPr lang="tr-TR" dirty="0">
                <a:solidFill>
                  <a:srgbClr val="FF0000"/>
                </a:solidFill>
              </a:rPr>
            </a:br>
            <a:r>
              <a:rPr lang="tr-TR" dirty="0" smtClean="0">
                <a:solidFill>
                  <a:srgbClr val="FF0000"/>
                </a:solidFill>
              </a:rPr>
              <a:t>*Yaygın </a:t>
            </a:r>
            <a:r>
              <a:rPr lang="tr-TR" dirty="0">
                <a:solidFill>
                  <a:srgbClr val="FF0000"/>
                </a:solidFill>
              </a:rPr>
              <a:t>vücut ağrısı,</a:t>
            </a:r>
            <a:br>
              <a:rPr lang="tr-TR" dirty="0">
                <a:solidFill>
                  <a:srgbClr val="FF0000"/>
                </a:solidFill>
              </a:rPr>
            </a:br>
            <a:r>
              <a:rPr lang="tr-TR" dirty="0" smtClean="0">
                <a:solidFill>
                  <a:srgbClr val="FF0000"/>
                </a:solidFill>
              </a:rPr>
              <a:t>*Baş </a:t>
            </a:r>
            <a:r>
              <a:rPr lang="tr-TR" dirty="0">
                <a:solidFill>
                  <a:srgbClr val="FF0000"/>
                </a:solidFill>
              </a:rPr>
              <a:t>ağrısı,</a:t>
            </a:r>
            <a:br>
              <a:rPr lang="tr-TR" dirty="0">
                <a:solidFill>
                  <a:srgbClr val="FF0000"/>
                </a:solidFill>
              </a:rPr>
            </a:br>
            <a:r>
              <a:rPr lang="tr-TR" dirty="0" smtClean="0">
                <a:solidFill>
                  <a:srgbClr val="FF0000"/>
                </a:solidFill>
              </a:rPr>
              <a:t>*Üşüme </a:t>
            </a:r>
            <a:r>
              <a:rPr lang="tr-TR" dirty="0">
                <a:solidFill>
                  <a:srgbClr val="FF0000"/>
                </a:solidFill>
              </a:rPr>
              <a:t>ve</a:t>
            </a:r>
            <a:br>
              <a:rPr lang="tr-TR" dirty="0">
                <a:solidFill>
                  <a:srgbClr val="FF0000"/>
                </a:solidFill>
              </a:rPr>
            </a:br>
            <a:r>
              <a:rPr lang="tr-TR" dirty="0" smtClean="0">
                <a:solidFill>
                  <a:srgbClr val="FF0000"/>
                </a:solidFill>
              </a:rPr>
              <a:t>*Yorgunluk</a:t>
            </a:r>
            <a:br>
              <a:rPr lang="tr-TR" dirty="0" smtClean="0">
                <a:solidFill>
                  <a:srgbClr val="FF0000"/>
                </a:solidFill>
              </a:rPr>
            </a:br>
            <a:r>
              <a:rPr lang="tr-TR" dirty="0"/>
              <a:t>gibi belirtileri içermektedir. Bazı vakalarda </a:t>
            </a:r>
            <a:r>
              <a:rPr lang="tr-TR" dirty="0">
                <a:solidFill>
                  <a:srgbClr val="FF0000"/>
                </a:solidFill>
              </a:rPr>
              <a:t>kusma ve ishal de</a:t>
            </a:r>
            <a:r>
              <a:rPr lang="tr-TR" dirty="0"/>
              <a:t> görülebilmektedir.</a:t>
            </a:r>
            <a:endParaRPr lang="tr-TR" dirty="0">
              <a:solidFill>
                <a:srgbClr val="FF0000"/>
              </a:solidFill>
            </a:endParaRPr>
          </a:p>
        </p:txBody>
      </p:sp>
    </p:spTree>
    <p:extLst>
      <p:ext uri="{BB962C8B-B14F-4D97-AF65-F5344CB8AC3E}">
        <p14:creationId xmlns:p14="http://schemas.microsoft.com/office/powerpoint/2010/main" val="1677422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980761" cy="5366935"/>
          </a:xfrm>
        </p:spPr>
        <p:txBody>
          <a:bodyPr/>
          <a:lstStyle/>
          <a:p>
            <a:r>
              <a:rPr lang="tr-TR" dirty="0">
                <a:solidFill>
                  <a:srgbClr val="00B0F0"/>
                </a:solidFill>
              </a:rPr>
              <a:t>Hastalığa yakalanan kişiler ne kadar süreyle bulaştırıcıdır?</a:t>
            </a:r>
            <a:r>
              <a:rPr lang="tr-TR" dirty="0"/>
              <a:t/>
            </a:r>
            <a:br>
              <a:rPr lang="tr-TR" dirty="0"/>
            </a:br>
            <a:r>
              <a:rPr lang="tr-TR" dirty="0"/>
              <a:t/>
            </a:r>
            <a:br>
              <a:rPr lang="tr-TR" dirty="0"/>
            </a:br>
            <a:r>
              <a:rPr lang="tr-TR" dirty="0"/>
              <a:t>Kişiler, </a:t>
            </a:r>
            <a:r>
              <a:rPr lang="tr-TR" dirty="0">
                <a:solidFill>
                  <a:srgbClr val="FF0000"/>
                </a:solidFill>
              </a:rPr>
              <a:t>belirtilerin başlamasından bir gün öncesi ve 7 gün sonrasına </a:t>
            </a:r>
            <a:r>
              <a:rPr lang="tr-TR" dirty="0"/>
              <a:t>kadar </a:t>
            </a:r>
            <a:r>
              <a:rPr lang="tr-TR" dirty="0" smtClean="0"/>
              <a:t>bulaştırıcıdırlar.</a:t>
            </a:r>
            <a:endParaRPr lang="tr-TR" dirty="0"/>
          </a:p>
        </p:txBody>
      </p:sp>
    </p:spTree>
    <p:extLst>
      <p:ext uri="{BB962C8B-B14F-4D97-AF65-F5344CB8AC3E}">
        <p14:creationId xmlns:p14="http://schemas.microsoft.com/office/powerpoint/2010/main" val="339667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5496" y="0"/>
            <a:ext cx="11021704" cy="6564573"/>
          </a:xfrm>
        </p:spPr>
        <p:txBody>
          <a:bodyPr>
            <a:normAutofit fontScale="90000"/>
          </a:bodyPr>
          <a:lstStyle/>
          <a:p>
            <a:r>
              <a:rPr lang="tr-TR" sz="4000" dirty="0">
                <a:solidFill>
                  <a:srgbClr val="00B0F0"/>
                </a:solidFill>
              </a:rPr>
              <a:t>Daha çok hangi yüzeyler bulaşma kaynağıdır?</a:t>
            </a:r>
            <a:r>
              <a:rPr lang="tr-TR" sz="4000" dirty="0"/>
              <a:t/>
            </a:r>
            <a:br>
              <a:rPr lang="tr-TR" sz="4000" dirty="0"/>
            </a:br>
            <a:r>
              <a:rPr lang="tr-TR" sz="4000" dirty="0"/>
              <a:t/>
            </a:r>
            <a:br>
              <a:rPr lang="tr-TR" sz="4000" dirty="0"/>
            </a:br>
            <a:r>
              <a:rPr lang="tr-TR" sz="4000" dirty="0">
                <a:solidFill>
                  <a:srgbClr val="FF0000"/>
                </a:solidFill>
              </a:rPr>
              <a:t>Öksürük ve hapşırma </a:t>
            </a:r>
            <a:r>
              <a:rPr lang="tr-TR" sz="4000" dirty="0"/>
              <a:t>yoluyla, hasta kişinin </a:t>
            </a:r>
            <a:r>
              <a:rPr lang="tr-TR" sz="4000" dirty="0">
                <a:solidFill>
                  <a:srgbClr val="FF0000"/>
                </a:solidFill>
              </a:rPr>
              <a:t>tükürük </a:t>
            </a:r>
            <a:r>
              <a:rPr lang="tr-TR" sz="4000" dirty="0"/>
              <a:t>zerrecikleri havaya yayılarak sandalye, masa gibi yüzeylere bulaşabilir. </a:t>
            </a:r>
            <a:r>
              <a:rPr lang="tr-TR" sz="4000" dirty="0">
                <a:solidFill>
                  <a:srgbClr val="FF0000"/>
                </a:solidFill>
              </a:rPr>
              <a:t>Kişi virüsün bulaştığı bir yere dokunduktan </a:t>
            </a:r>
            <a:r>
              <a:rPr lang="tr-TR" sz="4000" dirty="0"/>
              <a:t>sonra ellerini ağzına, gözlerine veya burnuna sürerse virüs bulaşabilir. Bu yüzeylerde virüsün ne kadar süreyle canlı kalabileceğini etkileyen ısı, nem oranı, yüzey niteliği gibi pek çok faktör söz konusudur. Hasta </a:t>
            </a:r>
            <a:r>
              <a:rPr lang="tr-TR" sz="4000" dirty="0">
                <a:solidFill>
                  <a:srgbClr val="FF0000"/>
                </a:solidFill>
              </a:rPr>
              <a:t>kişinin temasının olduğu bu yüzeylere dokunulmamal</a:t>
            </a:r>
            <a:r>
              <a:rPr lang="tr-TR" sz="4000" dirty="0"/>
              <a:t>ı, </a:t>
            </a:r>
            <a:r>
              <a:rPr lang="tr-TR" sz="4000" dirty="0">
                <a:solidFill>
                  <a:srgbClr val="FF0000"/>
                </a:solidFill>
              </a:rPr>
              <a:t>herhangi bir sebeple dokunulduysa eller yıkanmalıdır.</a:t>
            </a:r>
            <a:r>
              <a:rPr lang="tr-TR" dirty="0"/>
              <a:t/>
            </a:r>
            <a:br>
              <a:rPr lang="tr-TR" dirty="0"/>
            </a:br>
            <a:endParaRPr lang="tr-TR" dirty="0"/>
          </a:p>
        </p:txBody>
      </p:sp>
    </p:spTree>
    <p:extLst>
      <p:ext uri="{BB962C8B-B14F-4D97-AF65-F5344CB8AC3E}">
        <p14:creationId xmlns:p14="http://schemas.microsoft.com/office/powerpoint/2010/main" val="2136377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1089943" cy="6131209"/>
          </a:xfrm>
        </p:spPr>
        <p:txBody>
          <a:bodyPr/>
          <a:lstStyle/>
          <a:p>
            <a:r>
              <a:rPr lang="tr-TR" dirty="0">
                <a:solidFill>
                  <a:srgbClr val="00B0F0"/>
                </a:solidFill>
              </a:rPr>
              <a:t>Domuz gribi virüsü cansız yüzeylerde ne kadar yaşar?</a:t>
            </a:r>
            <a:r>
              <a:rPr lang="tr-TR" dirty="0"/>
              <a:t/>
            </a:r>
            <a:br>
              <a:rPr lang="tr-TR" dirty="0"/>
            </a:br>
            <a:r>
              <a:rPr lang="tr-TR" dirty="0"/>
              <a:t/>
            </a:r>
            <a:br>
              <a:rPr lang="tr-TR" dirty="0"/>
            </a:br>
            <a:r>
              <a:rPr lang="tr-TR" dirty="0">
                <a:solidFill>
                  <a:srgbClr val="FF0000"/>
                </a:solidFill>
              </a:rPr>
              <a:t>Kapı kolu, masa, bardak </a:t>
            </a:r>
            <a:r>
              <a:rPr lang="tr-TR" dirty="0" err="1">
                <a:solidFill>
                  <a:srgbClr val="FF0000"/>
                </a:solidFill>
              </a:rPr>
              <a:t>vb</a:t>
            </a:r>
            <a:r>
              <a:rPr lang="tr-TR" dirty="0">
                <a:solidFill>
                  <a:srgbClr val="FF0000"/>
                </a:solidFill>
              </a:rPr>
              <a:t> yüzeylerde virüs 2-8 saat canlı kalmaktadır. </a:t>
            </a:r>
            <a:r>
              <a:rPr lang="tr-TR" dirty="0">
                <a:solidFill>
                  <a:srgbClr val="FFFF00"/>
                </a:solidFill>
              </a:rPr>
              <a:t>Bu yüzeylerin sık sık temizlenmesi ve ellerin sık sık yıkanması, bulaşma riskini de en aza indirecektir</a:t>
            </a:r>
            <a:r>
              <a:rPr lang="tr-TR" dirty="0"/>
              <a:t>.</a:t>
            </a:r>
            <a:br>
              <a:rPr lang="tr-TR" dirty="0"/>
            </a:br>
            <a:endParaRPr lang="tr-TR" dirty="0"/>
          </a:p>
        </p:txBody>
      </p:sp>
    </p:spTree>
    <p:extLst>
      <p:ext uri="{BB962C8B-B14F-4D97-AF65-F5344CB8AC3E}">
        <p14:creationId xmlns:p14="http://schemas.microsoft.com/office/powerpoint/2010/main" val="158030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9961" y="477671"/>
            <a:ext cx="11021704" cy="6086901"/>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solidFill>
                  <a:srgbClr val="00B0F0"/>
                </a:solidFill>
              </a:rPr>
              <a:t>Ev </a:t>
            </a:r>
            <a:r>
              <a:rPr lang="tr-TR" dirty="0">
                <a:solidFill>
                  <a:srgbClr val="00B0F0"/>
                </a:solidFill>
              </a:rPr>
              <a:t>eşyalarının temizliğinde nelere dikkat etmek </a:t>
            </a:r>
            <a:r>
              <a:rPr lang="tr-TR" dirty="0" smtClean="0">
                <a:solidFill>
                  <a:srgbClr val="00B0F0"/>
                </a:solidFill>
              </a:rPr>
              <a:t/>
            </a:r>
            <a:br>
              <a:rPr lang="tr-TR" dirty="0" smtClean="0">
                <a:solidFill>
                  <a:srgbClr val="00B0F0"/>
                </a:solidFill>
              </a:rPr>
            </a:br>
            <a:r>
              <a:rPr lang="tr-TR" dirty="0" smtClean="0">
                <a:solidFill>
                  <a:srgbClr val="00B0F0"/>
                </a:solidFill>
              </a:rPr>
              <a:t>gerekir</a:t>
            </a:r>
            <a:r>
              <a:rPr lang="tr-TR" dirty="0">
                <a:solidFill>
                  <a:srgbClr val="00B0F0"/>
                </a:solidFill>
              </a:rPr>
              <a:t>?</a:t>
            </a:r>
            <a:br>
              <a:rPr lang="tr-TR" dirty="0">
                <a:solidFill>
                  <a:srgbClr val="00B0F0"/>
                </a:solidFill>
              </a:rPr>
            </a:br>
            <a:r>
              <a:rPr lang="tr-TR" dirty="0"/>
              <a:t/>
            </a:r>
            <a:br>
              <a:rPr lang="tr-TR" dirty="0"/>
            </a:br>
            <a:r>
              <a:rPr lang="tr-TR" dirty="0">
                <a:solidFill>
                  <a:srgbClr val="FF0000"/>
                </a:solidFill>
              </a:rPr>
              <a:t>Grip virüsünün yayılmasını önlemek için</a:t>
            </a:r>
            <a:r>
              <a:rPr lang="tr-TR" dirty="0"/>
              <a:t>, </a:t>
            </a:r>
            <a:r>
              <a:rPr lang="tr-TR" dirty="0" smtClean="0"/>
              <a:t>yüzeylerin (</a:t>
            </a:r>
            <a:r>
              <a:rPr lang="tr-TR" dirty="0" smtClean="0">
                <a:solidFill>
                  <a:srgbClr val="FFFF00"/>
                </a:solidFill>
              </a:rPr>
              <a:t>masalar, kapı kolları, banyo </a:t>
            </a:r>
            <a:r>
              <a:rPr lang="tr-TR" dirty="0">
                <a:solidFill>
                  <a:srgbClr val="FFFF00"/>
                </a:solidFill>
              </a:rPr>
              <a:t>yüzeyleri, mutfak tezgahı, oyuncaklar </a:t>
            </a:r>
            <a:r>
              <a:rPr lang="tr-TR" dirty="0" err="1">
                <a:solidFill>
                  <a:srgbClr val="FFFF00"/>
                </a:solidFill>
              </a:rPr>
              <a:t>vb</a:t>
            </a:r>
            <a:r>
              <a:rPr lang="tr-TR" dirty="0"/>
              <a:t>) </a:t>
            </a:r>
            <a:r>
              <a:rPr lang="tr-TR" dirty="0" smtClean="0"/>
              <a:t>günlük </a:t>
            </a:r>
            <a:r>
              <a:rPr lang="tr-TR" dirty="0"/>
              <a:t>temizlikte kullanılan </a:t>
            </a:r>
            <a:r>
              <a:rPr lang="tr-TR" dirty="0">
                <a:solidFill>
                  <a:srgbClr val="FF0000"/>
                </a:solidFill>
              </a:rPr>
              <a:t>deterjanlarla</a:t>
            </a:r>
            <a:r>
              <a:rPr lang="tr-TR" dirty="0"/>
              <a:t> temizlenmesi yeterlidir. Günlük kullandığımız temizlik maddeleri dışında klor, hidrojen peroksit, iyotlu antiseptikler ve alkol gibi bazı kimyasal maddeler de etkilidir.</a:t>
            </a:r>
            <a:br>
              <a:rPr lang="tr-TR" dirty="0"/>
            </a:br>
            <a:r>
              <a:rPr lang="tr-TR" dirty="0"/>
              <a:t/>
            </a:r>
            <a:br>
              <a:rPr lang="tr-TR" dirty="0"/>
            </a:br>
            <a:endParaRPr lang="tr-TR" dirty="0"/>
          </a:p>
        </p:txBody>
      </p:sp>
    </p:spTree>
    <p:extLst>
      <p:ext uri="{BB962C8B-B14F-4D97-AF65-F5344CB8AC3E}">
        <p14:creationId xmlns:p14="http://schemas.microsoft.com/office/powerpoint/2010/main" val="151396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1103591" cy="6185800"/>
          </a:xfrm>
        </p:spPr>
        <p:txBody>
          <a:bodyPr>
            <a:normAutofit/>
          </a:bodyPr>
          <a:lstStyle/>
          <a:p>
            <a:r>
              <a:rPr lang="tr-TR" dirty="0">
                <a:solidFill>
                  <a:srgbClr val="FF0000"/>
                </a:solidFill>
              </a:rPr>
              <a:t>Hastalara ait çarşaf, çamaşır, havlu ve kap kacağın ayrı olarak yıkanmasına gerek yoktur</a:t>
            </a:r>
            <a:r>
              <a:rPr lang="tr-TR" dirty="0"/>
              <a:t>. </a:t>
            </a:r>
            <a:r>
              <a:rPr lang="tr-TR" dirty="0">
                <a:solidFill>
                  <a:srgbClr val="FFFF00"/>
                </a:solidFill>
              </a:rPr>
              <a:t>Ancak, bu eşyalar yıkanmadan başkası tarafından kullanılmamalıdır</a:t>
            </a:r>
            <a:r>
              <a:rPr lang="tr-TR" dirty="0"/>
              <a:t>. Bu çarşaflar mümkün olduğunca elle temas edilmeden taşınmalı ve yıkanmalıdır. </a:t>
            </a:r>
            <a:r>
              <a:rPr lang="tr-TR" dirty="0" smtClean="0"/>
              <a:t>Hastaya </a:t>
            </a:r>
            <a:r>
              <a:rPr lang="tr-TR" dirty="0"/>
              <a:t>ait </a:t>
            </a:r>
            <a:r>
              <a:rPr lang="tr-TR" dirty="0">
                <a:solidFill>
                  <a:srgbClr val="FFFF00"/>
                </a:solidFill>
              </a:rPr>
              <a:t>Hastanın çarşafları, çamaşırları değiştirildikten sonra eller mutlaka sabunlu suyla yıkanmalıdır. </a:t>
            </a:r>
            <a:r>
              <a:rPr lang="tr-TR" dirty="0" smtClean="0"/>
              <a:t>kap </a:t>
            </a:r>
            <a:r>
              <a:rPr lang="tr-TR" dirty="0"/>
              <a:t>kacak ya bulaşık makinesinde ya da elde deterjan kullanılarak yıkanmalıdır.</a:t>
            </a:r>
          </a:p>
        </p:txBody>
      </p:sp>
    </p:spTree>
    <p:extLst>
      <p:ext uri="{BB962C8B-B14F-4D97-AF65-F5344CB8AC3E}">
        <p14:creationId xmlns:p14="http://schemas.microsoft.com/office/powerpoint/2010/main" val="4894649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146</Words>
  <Application>Microsoft Office PowerPoint</Application>
  <PresentationFormat>Geniş ekran</PresentationFormat>
  <Paragraphs>14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Domuz Gribi Belirtileri ve Tanısı</vt:lpstr>
      <vt:lpstr>Domuz gribi (A/H1N1) virüsü bulaşıcı mıdır?  Domuz gribi A(H1N1) virüsü bulaşıcıdır ve insandan insana geçmektedir.</vt:lpstr>
      <vt:lpstr>Domuz gribi (A/H1N1) nasıl bulaşmaktadır?  Domuz gribinin de yine mevsimsel griple aynı şekilde yayıldığı düşünülmektedir. Grip virüsleri insandan insana öksürük ve hapşırma yoluyla bulaşmaktadır. Grip virüsü bulaşan bir yere dokunulduktan sonra, eller ağız ya da buruna götürüldüğünde de hastalık bulaşabilir. İçme, kullanma ve havuz sularıyla bulaşma gösterilmemiştir.</vt:lpstr>
      <vt:lpstr>Domuz gribinin (A/H1N1) belirtileri nelerdir? Domuz gribinin belirtileri, insanlarda görülen grip belirtilerine benzerdir. Bunlar: *Ateş, *Öksürük, *Boğaz ağrısı, *Yaygın vücut ağrısı, *Baş ağrısı, *Üşüme ve *Yorgunluk gibi belirtileri içermektedir. Bazı vakalarda kusma ve ishal de görülebilmektedir.</vt:lpstr>
      <vt:lpstr>Hastalığa yakalanan kişiler ne kadar süreyle bulaştırıcıdır?  Kişiler, belirtilerin başlamasından bir gün öncesi ve 7 gün sonrasına kadar bulaştırıcıdırlar.</vt:lpstr>
      <vt:lpstr>Daha çok hangi yüzeyler bulaşma kaynağıdır?  Öksürük ve hapşırma yoluyla, hasta kişinin tükürük zerrecikleri havaya yayılarak sandalye, masa gibi yüzeylere bulaşabilir. Kişi virüsün bulaştığı bir yere dokunduktan sonra ellerini ağzına, gözlerine veya burnuna sürerse virüs bulaşabilir. Bu yüzeylerde virüsün ne kadar süreyle canlı kalabileceğini etkileyen ısı, nem oranı, yüzey niteliği gibi pek çok faktör söz konusudur. Hasta kişinin temasının olduğu bu yüzeylere dokunulmamalı, herhangi bir sebeple dokunulduysa eller yıkanmalıdır. </vt:lpstr>
      <vt:lpstr>Domuz gribi virüsü cansız yüzeylerde ne kadar yaşar?  Kapı kolu, masa, bardak vb yüzeylerde virüs 2-8 saat canlı kalmaktadır. Bu yüzeylerin sık sık temizlenmesi ve ellerin sık sık yıkanması, bulaşma riskini de en aza indirecektir. </vt:lpstr>
      <vt:lpstr>   Ev eşyalarının temizliğinde nelere dikkat etmek  gerekir?  Grip virüsünün yayılmasını önlemek için, yüzeylerin (masalar, kapı kolları, banyo yüzeyleri, mutfak tezgahı, oyuncaklar vb) günlük temizlikte kullanılan deterjanlarla temizlenmesi yeterlidir. Günlük kullandığımız temizlik maddeleri dışında klor, hidrojen peroksit, iyotlu antiseptikler ve alkol gibi bazı kimyasal maddeler de etkilidir.  </vt:lpstr>
      <vt:lpstr>Hastalara ait çarşaf, çamaşır, havlu ve kap kacağın ayrı olarak yıkanmasına gerek yoktur. Ancak, bu eşyalar yıkanmadan başkası tarafından kullanılmamalıdır. Bu çarşaflar mümkün olduğunca elle temas edilmeden taşınmalı ve yıkanmalıdır. Hastaya ait Hastanın çarşafları, çamaşırları değiştirildikten sonra eller mutlaka sabunlu suyla yıkanmalıdır. kap kacak ya bulaşık makinesinde ya da elde deterjan kullanılarak yıkanmalıdır.</vt:lpstr>
      <vt:lpstr>Erişkinlerde acil müdahale gerektiren belirtiler nelerdir?  -Zor nefes almak veya nefes darlığı -Bilinç bulanıklığı -Sık ve uzun süreli kusma </vt:lpstr>
      <vt:lpstr>Çocuklarda acil müdahale gerektiren belirtiler nelerdir?  -Hızlı veya zor nefes alma -Vücutta solgunluk ya da morarma -Beslenememe -Uyarılara cevapta azalma ve uykuya meyil -Huzursuzluk -Ateşle beraber döküntü görülmesi </vt:lpstr>
      <vt:lpstr>Domuz gribinden kendimi nasıl koruyabilirim?   -Öksürme ve hapşırma sırasında ağzınızı ve burnunuzu bir mendil ile kapatınız. Mendilinizi kullandıktan sonra çöp sepetine atınız.  -Öksürdükten ve hapşırdıktan sonra ellerinizi bol sabun ve suyla yıkayınız. Alkol içeren el yıkama antiseptikleri de etkilidir.  </vt:lpstr>
      <vt:lpstr>-Kirli ellerinizle gözlerinize, burnunuza ve ağzınıza dokunmayınız. -Domuz gribine yakalanırsanız, belirtilerin başlamasından 7 gün sonrasına ya da belirtilerinizin tamamen geçmesinden bir gün sonrasına kadar evde istirahat ediniz. -Hastalığın bulaşmaması için çevrenizdeki kişilerden uzak durunuz. -Bulunduğunuz mekanı sık sık havalandırınız.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Domuz Gribi Belirtileri ve Tanısı</dc:title>
  <dc:creator>H.AKBOĞA</dc:creator>
  <cp:lastModifiedBy>H.AKBOĞA</cp:lastModifiedBy>
  <cp:revision>4</cp:revision>
  <dcterms:created xsi:type="dcterms:W3CDTF">2016-01-11T14:57:20Z</dcterms:created>
  <dcterms:modified xsi:type="dcterms:W3CDTF">2016-01-12T06:50:55Z</dcterms:modified>
</cp:coreProperties>
</file>